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27"/>
  </p:notesMasterIdLst>
  <p:sldIdLst>
    <p:sldId id="260" r:id="rId3"/>
    <p:sldId id="261" r:id="rId4"/>
    <p:sldId id="258" r:id="rId5"/>
    <p:sldId id="275" r:id="rId6"/>
    <p:sldId id="259" r:id="rId7"/>
    <p:sldId id="281" r:id="rId8"/>
    <p:sldId id="282" r:id="rId9"/>
    <p:sldId id="277" r:id="rId10"/>
    <p:sldId id="278" r:id="rId11"/>
    <p:sldId id="279" r:id="rId12"/>
    <p:sldId id="294" r:id="rId13"/>
    <p:sldId id="270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83" r:id="rId25"/>
    <p:sldId id="276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6B"/>
    <a:srgbClr val="00423A"/>
    <a:srgbClr val="006055"/>
    <a:srgbClr val="00B086"/>
    <a:srgbClr val="EB1E00"/>
    <a:srgbClr val="F01400"/>
    <a:srgbClr val="C40000"/>
    <a:srgbClr val="990000"/>
    <a:srgbClr val="EDEDED"/>
    <a:srgbClr val="E4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5412" autoAdjust="0"/>
  </p:normalViewPr>
  <p:slideViewPr>
    <p:cSldViewPr snapToGrid="0">
      <p:cViewPr varScale="1">
        <p:scale>
          <a:sx n="106" d="100"/>
          <a:sy n="106" d="100"/>
        </p:scale>
        <p:origin x="708" y="108"/>
      </p:cViewPr>
      <p:guideLst>
        <p:guide orient="horz" pos="2296"/>
        <p:guide pos="3840"/>
        <p:guide pos="506"/>
        <p:guide pos="7151"/>
        <p:guide pos="5042"/>
        <p:guide pos="5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4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624793"/>
            <a:ext cx="6305006" cy="149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안전한 식품 관리를 위한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식제품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관리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서비스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4993765"/>
            <a:ext cx="38230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프로젝트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490292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287120"/>
            <a:ext cx="33155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00796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장보고</a:t>
            </a:r>
          </a:p>
        </p:txBody>
      </p: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8413"/>
            <a:ext cx="4978140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3B8C53-D35D-4DEB-B0F9-A0CDFCB3DC97}"/>
              </a:ext>
            </a:extLst>
          </p:cNvPr>
          <p:cNvSpPr txBox="1">
            <a:spLocks/>
          </p:cNvSpPr>
          <p:nvPr/>
        </p:nvSpPr>
        <p:spPr>
          <a:xfrm>
            <a:off x="6375664" y="1268413"/>
            <a:ext cx="4978136" cy="5040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 제품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(Purchase)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17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user_password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패스워드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user_email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user_registerdate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Auto_now_add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=True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/>
        </p:nvGraphicFramePr>
        <p:xfrm>
          <a:off x="6541024" y="1916871"/>
          <a:ext cx="4647415" cy="419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pur_jejo_num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제품제조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pur_company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IntegerField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sp>
        <p:nvSpPr>
          <p:cNvPr id="6" name="제목 5">
            <a:extLst>
              <a:ext uri="{FF2B5EF4-FFF2-40B4-BE49-F238E27FC236}">
                <a16:creationId xmlns:a16="http://schemas.microsoft.com/office/drawing/2014/main" id="{171F1052-7F42-4752-AE2C-72E6B7EE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</p:spTree>
    <p:extLst>
      <p:ext uri="{BB962C8B-B14F-4D97-AF65-F5344CB8AC3E}">
        <p14:creationId xmlns:p14="http://schemas.microsoft.com/office/powerpoint/2010/main" val="37373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268413"/>
            <a:ext cx="10620739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상세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sz="2000" dirty="0" err="1"/>
              <a:t>SearchKeywordDetail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23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search_rtrvlprvns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회수사유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search_company_addr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search_company_telno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search_frmlcunit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포장단위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search_rtrvlmthd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/>
        </p:nvGraphicFramePr>
        <p:xfrm>
          <a:off x="6541024" y="1916871"/>
          <a:ext cx="4647415" cy="425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search_prdlst_type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식품분류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search_img_file_path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제품사진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search_cret_dtm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search_rtrvldsuse_seq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회수판매중지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search_prdlst_report_no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품목제조보고번호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search_rtrvl_grdcd_nm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회수등급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품목유형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상단 네비게이션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SEARCH: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 검색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ABOUT US: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Jangbogo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웹서비스에 대한 설명화면으로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구매한 제품의 체크리스트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u="sng" dirty="0">
                <a:solidFill>
                  <a:schemeClr val="bg2">
                    <a:lumMod val="25000"/>
                  </a:schemeClr>
                </a:solidFill>
              </a:rPr>
              <a:t>USERNAME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유저이름으로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개인 정보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IN: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안되어 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OUT: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OUT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로그아웃 후 홈화면으로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796B"/>
                </a:solidFill>
              </a:rPr>
              <a:t>2. </a:t>
            </a: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#2 SEARCH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 후 결과 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#1 Home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AC6D03-E925-458A-946C-A76D97B80710}"/>
              </a:ext>
            </a:extLst>
          </p:cNvPr>
          <p:cNvGrpSpPr/>
          <p:nvPr/>
        </p:nvGrpSpPr>
        <p:grpSpPr>
          <a:xfrm>
            <a:off x="801688" y="1102990"/>
            <a:ext cx="7160261" cy="5186733"/>
            <a:chOff x="801688" y="1109604"/>
            <a:chExt cx="6410325" cy="46434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1BE1E4-264F-4F11-8159-A4087ED2144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247" r="12483"/>
            <a:stretch/>
          </p:blipFill>
          <p:spPr>
            <a:xfrm>
              <a:off x="801688" y="1281906"/>
              <a:ext cx="6410325" cy="447119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F43F24-9DC3-477D-AEBC-37BDFE33B60C}"/>
                </a:ext>
              </a:extLst>
            </p:cNvPr>
            <p:cNvSpPr/>
            <p:nvPr/>
          </p:nvSpPr>
          <p:spPr>
            <a:xfrm>
              <a:off x="3572957" y="1281905"/>
              <a:ext cx="3111500" cy="31883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51A0E60B-2E93-4B7C-BA23-7A149BC3C92E}"/>
                </a:ext>
              </a:extLst>
            </p:cNvPr>
            <p:cNvSpPr/>
            <p:nvPr/>
          </p:nvSpPr>
          <p:spPr>
            <a:xfrm>
              <a:off x="3426703" y="1109604"/>
              <a:ext cx="286236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E58B7E-F889-495D-8024-E74165E60F99}"/>
                </a:ext>
              </a:extLst>
            </p:cNvPr>
            <p:cNvSpPr/>
            <p:nvPr/>
          </p:nvSpPr>
          <p:spPr>
            <a:xfrm>
              <a:off x="2170113" y="3001109"/>
              <a:ext cx="3111500" cy="296192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D48314F-5169-4A5A-AC7A-2AFBF660E8E7}"/>
              </a:ext>
            </a:extLst>
          </p:cNvPr>
          <p:cNvSpPr/>
          <p:nvPr/>
        </p:nvSpPr>
        <p:spPr>
          <a:xfrm>
            <a:off x="2183935" y="302949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81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B02CB1-5FB4-4C7A-9CD9-C375152F054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772" r="13360" b="1090"/>
          <a:stretch/>
        </p:blipFill>
        <p:spPr>
          <a:xfrm>
            <a:off x="803275" y="1282285"/>
            <a:ext cx="7197725" cy="504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8160" y="1282285"/>
            <a:ext cx="3094054" cy="5026439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제품정보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정보 별로 데이터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제품 정보 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 부터 데이터를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A4406-9630-4D04-AB25-707739CA9624}"/>
              </a:ext>
            </a:extLst>
          </p:cNvPr>
          <p:cNvSpPr/>
          <p:nvPr/>
        </p:nvSpPr>
        <p:spPr>
          <a:xfrm>
            <a:off x="1542584" y="2740035"/>
            <a:ext cx="5251915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48E257A-4D14-44CB-A48B-4495D7B5F0A0}"/>
              </a:ext>
            </a:extLst>
          </p:cNvPr>
          <p:cNvSpPr/>
          <p:nvPr/>
        </p:nvSpPr>
        <p:spPr>
          <a:xfrm>
            <a:off x="1360695" y="2544884"/>
            <a:ext cx="29888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F268C3-2C8D-404A-870F-C4FEF1EF2338}"/>
              </a:ext>
            </a:extLst>
          </p:cNvPr>
          <p:cNvSpPr/>
          <p:nvPr/>
        </p:nvSpPr>
        <p:spPr>
          <a:xfrm>
            <a:off x="1590662" y="3225117"/>
            <a:ext cx="2930538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9417CDF-3E8E-4B61-B32B-670CC6ED8E5E}"/>
              </a:ext>
            </a:extLst>
          </p:cNvPr>
          <p:cNvSpPr/>
          <p:nvPr/>
        </p:nvSpPr>
        <p:spPr>
          <a:xfrm>
            <a:off x="1396316" y="3053692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6DBFBC-041D-46B2-9E3B-2CA72BD38E75}"/>
              </a:ext>
            </a:extLst>
          </p:cNvPr>
          <p:cNvSpPr/>
          <p:nvPr/>
        </p:nvSpPr>
        <p:spPr>
          <a:xfrm>
            <a:off x="1590662" y="3508116"/>
            <a:ext cx="5699138" cy="2818216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2C48E9C-A5BD-447D-8FB8-998459A29DCC}"/>
              </a:ext>
            </a:extLst>
          </p:cNvPr>
          <p:cNvSpPr/>
          <p:nvPr/>
        </p:nvSpPr>
        <p:spPr>
          <a:xfrm>
            <a:off x="1396315" y="344338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AF8AC1-C1EE-4D42-8C43-EEFF5F640DC8}"/>
              </a:ext>
            </a:extLst>
          </p:cNvPr>
          <p:cNvSpPr/>
          <p:nvPr/>
        </p:nvSpPr>
        <p:spPr>
          <a:xfrm>
            <a:off x="6604001" y="3874312"/>
            <a:ext cx="479704" cy="170738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1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등록일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회수사유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상세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상세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제품의 상세정보 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75559B-8E88-4DCA-BA9F-E7BB8B599D54}"/>
              </a:ext>
            </a:extLst>
          </p:cNvPr>
          <p:cNvGrpSpPr/>
          <p:nvPr/>
        </p:nvGrpSpPr>
        <p:grpSpPr>
          <a:xfrm>
            <a:off x="803275" y="1268412"/>
            <a:ext cx="7200900" cy="5021311"/>
            <a:chOff x="362076" y="1141506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230976-9643-4A84-8ADC-5A938356443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5437" r="14047" b="20441"/>
            <a:stretch/>
          </p:blipFill>
          <p:spPr>
            <a:xfrm>
              <a:off x="362076" y="1141506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7BDCD2-35D4-4416-8C3F-2C52A417C181}"/>
                </a:ext>
              </a:extLst>
            </p:cNvPr>
            <p:cNvSpPr/>
            <p:nvPr/>
          </p:nvSpPr>
          <p:spPr>
            <a:xfrm>
              <a:off x="1945401" y="3576105"/>
              <a:ext cx="1061687" cy="279019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D63DB6-86C2-4E02-9E76-E8FC46F34EEA}"/>
                </a:ext>
              </a:extLst>
            </p:cNvPr>
            <p:cNvSpPr/>
            <p:nvPr/>
          </p:nvSpPr>
          <p:spPr>
            <a:xfrm>
              <a:off x="6548086" y="4409703"/>
              <a:ext cx="410151" cy="296191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7BBB3316-C902-427C-8DEC-9FDB19D66D43}"/>
                </a:ext>
              </a:extLst>
            </p:cNvPr>
            <p:cNvSpPr/>
            <p:nvPr/>
          </p:nvSpPr>
          <p:spPr>
            <a:xfrm>
              <a:off x="1799133" y="3348708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6FE5E263-45F1-49E7-8B5B-E857CA78F9D9}"/>
                </a:ext>
              </a:extLst>
            </p:cNvPr>
            <p:cNvSpPr/>
            <p:nvPr/>
          </p:nvSpPr>
          <p:spPr>
            <a:xfrm>
              <a:off x="6340108" y="4249892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37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제품상세정보</a:t>
            </a:r>
            <a:r>
              <a:rPr lang="en-US" altLang="ko-KR" sz="1600" dirty="0">
                <a:solidFill>
                  <a:srgbClr val="00796B"/>
                </a:solidFill>
              </a:rPr>
              <a:t>], [</a:t>
            </a:r>
            <a:r>
              <a:rPr lang="ko-KR" altLang="en-US" sz="1600" dirty="0">
                <a:solidFill>
                  <a:srgbClr val="00796B"/>
                </a:solidFill>
              </a:rPr>
              <a:t>업체상세정보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[My bucket</a:t>
            </a:r>
            <a:r>
              <a:rPr lang="ko-KR" altLang="en-US" sz="1600" dirty="0">
                <a:solidFill>
                  <a:srgbClr val="00796B"/>
                </a:solidFill>
              </a:rPr>
              <a:t>에 추가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 My 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추가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 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Search_1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5C04B805-75A4-4655-ABC9-029130AAFF83}"/>
              </a:ext>
            </a:extLst>
          </p:cNvPr>
          <p:cNvSpPr/>
          <p:nvPr/>
        </p:nvSpPr>
        <p:spPr>
          <a:xfrm>
            <a:off x="3274541" y="3310820"/>
            <a:ext cx="268005" cy="236360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2004FC-F665-4B07-93DD-C7CC393AAC88}"/>
              </a:ext>
            </a:extLst>
          </p:cNvPr>
          <p:cNvGrpSpPr/>
          <p:nvPr/>
        </p:nvGrpSpPr>
        <p:grpSpPr>
          <a:xfrm>
            <a:off x="803275" y="1268413"/>
            <a:ext cx="7200899" cy="5046272"/>
            <a:chOff x="306843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25E311-0ECD-4CE9-A7E7-3114967A13E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194" r="14026"/>
            <a:stretch/>
          </p:blipFill>
          <p:spPr>
            <a:xfrm>
              <a:off x="306843" y="1138124"/>
              <a:ext cx="7351200" cy="51516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5D1709-2DC4-48CB-ADD7-887344F71F2E}"/>
                </a:ext>
              </a:extLst>
            </p:cNvPr>
            <p:cNvSpPr/>
            <p:nvPr/>
          </p:nvSpPr>
          <p:spPr>
            <a:xfrm>
              <a:off x="838200" y="4921803"/>
              <a:ext cx="2033875" cy="34980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20B37-53C0-4DC1-892A-8E646D95CB99}"/>
                </a:ext>
              </a:extLst>
            </p:cNvPr>
            <p:cNvSpPr/>
            <p:nvPr/>
          </p:nvSpPr>
          <p:spPr>
            <a:xfrm>
              <a:off x="3408544" y="3429000"/>
              <a:ext cx="2065582" cy="535446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011AC00-04E2-482C-A020-7C298D8D0F89}"/>
                </a:ext>
              </a:extLst>
            </p:cNvPr>
            <p:cNvSpPr/>
            <p:nvPr/>
          </p:nvSpPr>
          <p:spPr>
            <a:xfrm>
              <a:off x="710685" y="4792693"/>
              <a:ext cx="255030" cy="258219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939CCAE0-E811-492D-B82A-190A48D06FAC}"/>
              </a:ext>
            </a:extLst>
          </p:cNvPr>
          <p:cNvSpPr/>
          <p:nvPr/>
        </p:nvSpPr>
        <p:spPr>
          <a:xfrm>
            <a:off x="3698282" y="3345550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95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처분명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광고 적발내용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위반법령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00796B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8314BD-9F79-41FB-8719-8E7944F7ECC6}"/>
              </a:ext>
            </a:extLst>
          </p:cNvPr>
          <p:cNvGrpSpPr/>
          <p:nvPr/>
        </p:nvGrpSpPr>
        <p:grpSpPr>
          <a:xfrm>
            <a:off x="803275" y="1268413"/>
            <a:ext cx="7192395" cy="5040312"/>
            <a:chOff x="332344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24C737-5E53-413C-A1CF-9C35787C467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5134"/>
            <a:stretch/>
          </p:blipFill>
          <p:spPr>
            <a:xfrm>
              <a:off x="332344" y="1138124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DB67E3-5F32-4C68-ABDE-6679C3471BA4}"/>
                </a:ext>
              </a:extLst>
            </p:cNvPr>
            <p:cNvSpPr/>
            <p:nvPr/>
          </p:nvSpPr>
          <p:spPr>
            <a:xfrm>
              <a:off x="3022600" y="3060700"/>
              <a:ext cx="1125953" cy="268455"/>
            </a:xfrm>
            <a:prstGeom prst="rect">
              <a:avLst/>
            </a:prstGeom>
            <a:noFill/>
            <a:ln w="19050">
              <a:solidFill>
                <a:srgbClr val="F01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41DED7F-1671-4979-8ADF-9215717582EF}"/>
              </a:ext>
            </a:extLst>
          </p:cNvPr>
          <p:cNvSpPr/>
          <p:nvPr/>
        </p:nvSpPr>
        <p:spPr>
          <a:xfrm>
            <a:off x="3292137" y="2997667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4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식품 정보검색 </a:t>
            </a:r>
            <a:r>
              <a:rPr lang="en-US" altLang="ko-KR" sz="1600" dirty="0">
                <a:solidFill>
                  <a:srgbClr val="00796B"/>
                </a:solidFill>
              </a:rPr>
              <a:t>– 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 가능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유해 식품 알림</a:t>
            </a:r>
            <a:r>
              <a:rPr lang="en-US" altLang="ko-KR" sz="1600" dirty="0">
                <a:solidFill>
                  <a:srgbClr val="00796B"/>
                </a:solidFill>
              </a:rPr>
              <a:t>, </a:t>
            </a:r>
            <a:r>
              <a:rPr lang="ko-KR" altLang="en-US" sz="1600" dirty="0">
                <a:solidFill>
                  <a:srgbClr val="00796B"/>
                </a:solidFill>
              </a:rPr>
              <a:t>유통 기한 관리</a:t>
            </a:r>
            <a:r>
              <a:rPr lang="en-US" altLang="ko-KR" sz="1600" dirty="0">
                <a:solidFill>
                  <a:srgbClr val="00796B"/>
                </a:solidFill>
              </a:rPr>
              <a:t>-[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#4.Bucket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되어있지 않은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#6 Log 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#3 About Us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3B7534-ACF1-4B5B-B532-D71996058C94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803275" y="1268413"/>
            <a:chExt cx="7200900" cy="504031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886D06-3401-432A-A28B-84038945C69A}"/>
                </a:ext>
              </a:extLst>
            </p:cNvPr>
            <p:cNvGrpSpPr/>
            <p:nvPr/>
          </p:nvGrpSpPr>
          <p:grpSpPr>
            <a:xfrm>
              <a:off x="803275" y="1268413"/>
              <a:ext cx="7200900" cy="5040312"/>
              <a:chOff x="306845" y="1138124"/>
              <a:chExt cx="7351200" cy="5145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9C0757-3C50-4048-B713-2F58FCBD7A4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22451" r="22482" b="-1118"/>
              <a:stretch/>
            </p:blipFill>
            <p:spPr>
              <a:xfrm>
                <a:off x="306845" y="1138124"/>
                <a:ext cx="7351200" cy="514551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DB98FF3-CF8C-45B2-A032-BB64F9DC5B2D}"/>
                  </a:ext>
                </a:extLst>
              </p:cNvPr>
              <p:cNvSpPr/>
              <p:nvPr/>
            </p:nvSpPr>
            <p:spPr>
              <a:xfrm>
                <a:off x="1166013" y="3737380"/>
                <a:ext cx="1914717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C7F2E5E-85C6-40A7-ACF1-BC37CF3B095A}"/>
                  </a:ext>
                </a:extLst>
              </p:cNvPr>
              <p:cNvSpPr/>
              <p:nvPr/>
            </p:nvSpPr>
            <p:spPr>
              <a:xfrm>
                <a:off x="3159487" y="3737380"/>
                <a:ext cx="3584980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AB8B336-79BB-4C6C-8648-65212202DE71}"/>
                </a:ext>
              </a:extLst>
            </p:cNvPr>
            <p:cNvGrpSpPr/>
            <p:nvPr/>
          </p:nvGrpSpPr>
          <p:grpSpPr>
            <a:xfrm>
              <a:off x="1501600" y="3621600"/>
              <a:ext cx="2305400" cy="301818"/>
              <a:chOff x="1501600" y="3621600"/>
              <a:chExt cx="2305400" cy="301818"/>
            </a:xfrm>
          </p:grpSpPr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BC23CB52-441E-4531-8BC9-8C05805609C5}"/>
                  </a:ext>
                </a:extLst>
              </p:cNvPr>
              <p:cNvSpPr/>
              <p:nvPr/>
            </p:nvSpPr>
            <p:spPr>
              <a:xfrm>
                <a:off x="1501600" y="3634717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" name="순서도: 연결자 10">
                <a:extLst>
                  <a:ext uri="{FF2B5EF4-FFF2-40B4-BE49-F238E27FC236}">
                    <a16:creationId xmlns:a16="http://schemas.microsoft.com/office/drawing/2014/main" id="{B9638E75-CB15-41B0-8993-D51DEB3AD986}"/>
                  </a:ext>
                </a:extLst>
              </p:cNvPr>
              <p:cNvSpPr/>
              <p:nvPr/>
            </p:nvSpPr>
            <p:spPr>
              <a:xfrm>
                <a:off x="3520446" y="3621600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511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</a:t>
            </a:r>
            <a:r>
              <a:rPr lang="ko-KR" altLang="en-US" sz="1600" dirty="0">
                <a:solidFill>
                  <a:srgbClr val="00796B"/>
                </a:solidFill>
              </a:rPr>
              <a:t>판매중지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 중지된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회수명령일자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과대 광고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과대광고된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유통기한 점검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유통기한이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일 이하로 남거나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지난 것들의 목록을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남은일수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3CAEF3-5139-4767-938D-6DCCDFCAD00A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76B056-5DEB-480A-B4F9-4864B8CA3747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A5251C-2AB8-452C-ADBD-7595B7B31593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CB2F34-330A-4D5A-AA3C-B4D0A50F750C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9D24A8-4347-4FBA-8B7A-33FA7F0AA3A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E25171C-F71C-4DC7-931C-D9A32C398725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68A837-0302-4E6F-83BE-3ED4E9257552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0F2A4903-F96C-4B77-B961-C0BEA1E6F647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7E763433-E4E1-464A-BC75-916462A1E006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순서도: 연결자 20">
                <a:extLst>
                  <a:ext uri="{FF2B5EF4-FFF2-40B4-BE49-F238E27FC236}">
                    <a16:creationId xmlns:a16="http://schemas.microsoft.com/office/drawing/2014/main" id="{6ACB9280-6BBC-4E18-8864-AD42B9F363FA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순서도: 연결자 22">
                <a:extLst>
                  <a:ext uri="{FF2B5EF4-FFF2-40B4-BE49-F238E27FC236}">
                    <a16:creationId xmlns:a16="http://schemas.microsoft.com/office/drawing/2014/main" id="{333D3B75-695B-437E-B7E7-B044EA3F6841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128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dirty="0">
                <a:solidFill>
                  <a:srgbClr val="00796B"/>
                </a:solidFill>
              </a:rPr>
              <a:t>보유</a:t>
            </a:r>
            <a:r>
              <a:rPr lang="en-US" altLang="ko-KR" sz="1600" dirty="0">
                <a:solidFill>
                  <a:srgbClr val="00796B"/>
                </a:solidFill>
              </a:rPr>
              <a:t>/</a:t>
            </a:r>
            <a:r>
              <a:rPr lang="ko-KR" altLang="en-US" sz="1600" dirty="0">
                <a:solidFill>
                  <a:srgbClr val="00796B"/>
                </a:solidFill>
              </a:rPr>
              <a:t>구매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제품 리스트를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기한도래 제품은 상단의 리스트 출력과 더불어 컬럼의 동그라미 아이콘으로 표시해줌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삭제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제품이 목록에서 삭제 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검색이 가능함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F1ABD3-D4EB-49F0-9698-6AB9099FB24C}"/>
              </a:ext>
            </a:extLst>
          </p:cNvPr>
          <p:cNvSpPr/>
          <p:nvPr/>
        </p:nvSpPr>
        <p:spPr>
          <a:xfrm>
            <a:off x="1129190" y="2233837"/>
            <a:ext cx="2645039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A7544-A86F-4A9E-AA9F-F43F3F77179A}"/>
              </a:ext>
            </a:extLst>
          </p:cNvPr>
          <p:cNvSpPr/>
          <p:nvPr/>
        </p:nvSpPr>
        <p:spPr>
          <a:xfrm>
            <a:off x="1141053" y="4030929"/>
            <a:ext cx="5787521" cy="1742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E39A89-C36F-46A0-88D1-28E9E308F85F}"/>
              </a:ext>
            </a:extLst>
          </p:cNvPr>
          <p:cNvSpPr/>
          <p:nvPr/>
        </p:nvSpPr>
        <p:spPr>
          <a:xfrm>
            <a:off x="3858908" y="2233837"/>
            <a:ext cx="15369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E1BB1E-962C-4102-A0A2-BFA49B97A0AE}"/>
              </a:ext>
            </a:extLst>
          </p:cNvPr>
          <p:cNvSpPr/>
          <p:nvPr/>
        </p:nvSpPr>
        <p:spPr>
          <a:xfrm>
            <a:off x="5480530" y="2233837"/>
            <a:ext cx="14480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00E1E26D-3D37-4229-BCB3-7A6B8A61C8E4}"/>
              </a:ext>
            </a:extLst>
          </p:cNvPr>
          <p:cNvSpPr/>
          <p:nvPr/>
        </p:nvSpPr>
        <p:spPr>
          <a:xfrm>
            <a:off x="985914" y="2089486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35BC959-EA37-48AC-BBFC-2B2C742194F9}"/>
              </a:ext>
            </a:extLst>
          </p:cNvPr>
          <p:cNvSpPr/>
          <p:nvPr/>
        </p:nvSpPr>
        <p:spPr>
          <a:xfrm>
            <a:off x="3748259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203DEE7-20F5-4864-B105-6AC16EAAAD07}"/>
              </a:ext>
            </a:extLst>
          </p:cNvPr>
          <p:cNvSpPr/>
          <p:nvPr/>
        </p:nvSpPr>
        <p:spPr>
          <a:xfrm>
            <a:off x="5357360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D87BD8B-E174-4985-BBC0-783DB5D13BB4}"/>
              </a:ext>
            </a:extLst>
          </p:cNvPr>
          <p:cNvSpPr/>
          <p:nvPr/>
        </p:nvSpPr>
        <p:spPr>
          <a:xfrm>
            <a:off x="997776" y="3966011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CD4231-D8A5-4A1F-AEEA-5E5503149290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D138CB0-98AA-4771-9FD8-ACD29A771EF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7818E80-4793-457D-ACB4-0F4AE785454C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FBEEBDD-B5A8-4998-9AEC-0567762FA473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652CEF3-6E44-40F1-BB43-80843043AFE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CBA2D07-BB99-4A3A-B266-1FBEA714E6DA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4662D21-A15A-4935-8021-D08608962C03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BB13FAD2-F2D0-4D7E-AB1E-5136D8DE7D12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CA410967-F313-4CA7-8479-161B8C7EA99B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2F538F21-2006-4BB9-ABAD-57571DB2C33F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5DDA7BC9-DB06-477F-B06C-FC4B1A77B6B3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397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5355771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90056" y="307505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096000" y="88800"/>
            <a:ext cx="5355771" cy="613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흐름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수행과정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시스템구조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수행결과 상세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441A0C-5672-41C1-AF47-E7A846C4AF1F}"/>
              </a:ext>
            </a:extLst>
          </p:cNvPr>
          <p:cNvGrpSpPr/>
          <p:nvPr/>
        </p:nvGrpSpPr>
        <p:grpSpPr>
          <a:xfrm>
            <a:off x="803275" y="1268413"/>
            <a:ext cx="7165281" cy="5157787"/>
            <a:chOff x="306846" y="1157125"/>
            <a:chExt cx="7351200" cy="52916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41E5C-E432-4EEE-BEA9-A3239493C9B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5705" t="-1" r="11460" b="-1923"/>
            <a:stretch/>
          </p:blipFill>
          <p:spPr>
            <a:xfrm>
              <a:off x="306846" y="1157125"/>
              <a:ext cx="7351200" cy="5291617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A725256-61E9-4F6A-8BE9-1822EAE09155}"/>
                </a:ext>
              </a:extLst>
            </p:cNvPr>
            <p:cNvGrpSpPr/>
            <p:nvPr/>
          </p:nvGrpSpPr>
          <p:grpSpPr>
            <a:xfrm>
              <a:off x="2773885" y="2773885"/>
              <a:ext cx="4081047" cy="2743200"/>
              <a:chOff x="2773885" y="2773885"/>
              <a:chExt cx="4081047" cy="27432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E40AE2-42B1-4B5D-8154-FCA07B665143}"/>
                  </a:ext>
                </a:extLst>
              </p:cNvPr>
              <p:cNvSpPr/>
              <p:nvPr/>
            </p:nvSpPr>
            <p:spPr>
              <a:xfrm>
                <a:off x="2773885" y="2773885"/>
                <a:ext cx="4081047" cy="1485132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86AD1A6-AB6B-4738-A0EE-E9481EAE84B6}"/>
                  </a:ext>
                </a:extLst>
              </p:cNvPr>
              <p:cNvSpPr/>
              <p:nvPr/>
            </p:nvSpPr>
            <p:spPr>
              <a:xfrm>
                <a:off x="2773885" y="4314595"/>
                <a:ext cx="4081047" cy="1202490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내 정보 수정하기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 확인을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정보수정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변경됨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 탈퇴하기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 입력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버튼을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삭제된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#5 My Info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A2D9554-FF86-4040-8170-82AF3D213F27}"/>
              </a:ext>
            </a:extLst>
          </p:cNvPr>
          <p:cNvSpPr/>
          <p:nvPr/>
        </p:nvSpPr>
        <p:spPr>
          <a:xfrm>
            <a:off x="3067572" y="2702885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D2937C5-11C2-4D29-B7DF-7C4E7F8E67F6}"/>
              </a:ext>
            </a:extLst>
          </p:cNvPr>
          <p:cNvSpPr/>
          <p:nvPr/>
        </p:nvSpPr>
        <p:spPr>
          <a:xfrm>
            <a:off x="3065314" y="4213506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[LOG IN]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로그인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`Login`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#4 Bucket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존재하지 않는 아이디를 입력할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아이디가 없습니다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비밀번호가 다른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틀렸습니다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  <a:p>
            <a:pPr>
              <a:lnSpc>
                <a:spcPct val="130000"/>
              </a:lnSpc>
              <a:buFontTx/>
              <a:buChar char="-"/>
            </a:pP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4F3309-CBFC-48A7-B33E-6913CE9B24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14680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88E471-1298-4FDD-82D2-AAECE3DE4CD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3423" b="2460"/>
            <a:stretch/>
          </p:blipFill>
          <p:spPr>
            <a:xfrm>
              <a:off x="314680" y="1138124"/>
              <a:ext cx="7351200" cy="51516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521B32-CD7F-40E2-A845-35FE520CE4EA}"/>
                </a:ext>
              </a:extLst>
            </p:cNvPr>
            <p:cNvGrpSpPr/>
            <p:nvPr/>
          </p:nvGrpSpPr>
          <p:grpSpPr>
            <a:xfrm>
              <a:off x="1088638" y="2116984"/>
              <a:ext cx="2470771" cy="1933378"/>
              <a:chOff x="1088638" y="2116984"/>
              <a:chExt cx="2470771" cy="193337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E27BA6-838C-43AE-B591-45550DC5048B}"/>
                  </a:ext>
                </a:extLst>
              </p:cNvPr>
              <p:cNvSpPr/>
              <p:nvPr/>
            </p:nvSpPr>
            <p:spPr>
              <a:xfrm>
                <a:off x="1509681" y="2258383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00B33AC-6D6E-4F12-BECA-89830C219E67}"/>
                  </a:ext>
                </a:extLst>
              </p:cNvPr>
              <p:cNvSpPr/>
              <p:nvPr/>
            </p:nvSpPr>
            <p:spPr>
              <a:xfrm>
                <a:off x="1312277" y="2894547"/>
                <a:ext cx="2247132" cy="115581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65FD3B56-8A2C-44CF-BD6E-734774000FC6}"/>
                  </a:ext>
                </a:extLst>
              </p:cNvPr>
              <p:cNvSpPr/>
              <p:nvPr/>
            </p:nvSpPr>
            <p:spPr>
              <a:xfrm>
                <a:off x="1369333" y="2116984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A79193B0-C8EF-4DB6-95A7-9DC33BB22A27}"/>
                  </a:ext>
                </a:extLst>
              </p:cNvPr>
              <p:cNvSpPr/>
              <p:nvPr/>
            </p:nvSpPr>
            <p:spPr>
              <a:xfrm>
                <a:off x="1088638" y="2770156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85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788" y="1268413"/>
            <a:ext cx="3104425" cy="50403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[REGISTER]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회원가입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존재하는 아이디를 입력한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존재하는 아이디입니다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input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값이 다를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다릅니다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515A72-E5C2-4F59-B527-DE5AD66449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06845" y="1141506"/>
            <a:chExt cx="7351200" cy="51516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7E7D1A-4224-4880-A108-937631724F2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936" r="12334" b="4788"/>
            <a:stretch/>
          </p:blipFill>
          <p:spPr>
            <a:xfrm>
              <a:off x="306845" y="1141506"/>
              <a:ext cx="7351200" cy="5151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E955BF-1F28-4F85-978F-2A942EE3831E}"/>
                </a:ext>
              </a:extLst>
            </p:cNvPr>
            <p:cNvGrpSpPr/>
            <p:nvPr/>
          </p:nvGrpSpPr>
          <p:grpSpPr>
            <a:xfrm>
              <a:off x="1228985" y="2141532"/>
              <a:ext cx="2428615" cy="2646368"/>
              <a:chOff x="1228985" y="2141532"/>
              <a:chExt cx="2428615" cy="264636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EC052A-E2ED-4E6A-86AA-70F4DAE5E038}"/>
                  </a:ext>
                </a:extLst>
              </p:cNvPr>
              <p:cNvSpPr/>
              <p:nvPr/>
            </p:nvSpPr>
            <p:spPr>
              <a:xfrm>
                <a:off x="1369333" y="2882899"/>
                <a:ext cx="2288267" cy="190500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5B4C8E7-9EE4-4BF6-A695-25042F0405DD}"/>
                  </a:ext>
                </a:extLst>
              </p:cNvPr>
              <p:cNvSpPr/>
              <p:nvPr/>
            </p:nvSpPr>
            <p:spPr>
              <a:xfrm>
                <a:off x="2405670" y="2282931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DDAB4C80-3ED4-48D8-9AB9-2BDD9D9B221F}"/>
                  </a:ext>
                </a:extLst>
              </p:cNvPr>
              <p:cNvSpPr/>
              <p:nvPr/>
            </p:nvSpPr>
            <p:spPr>
              <a:xfrm>
                <a:off x="2231151" y="2141532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82CA0EBC-7C57-4C34-97BA-B24B883BBC25}"/>
                  </a:ext>
                </a:extLst>
              </p:cNvPr>
              <p:cNvSpPr/>
              <p:nvPr/>
            </p:nvSpPr>
            <p:spPr>
              <a:xfrm>
                <a:off x="1228985" y="2715488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86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38200" y="1995373"/>
            <a:ext cx="3176870" cy="4144170"/>
            <a:chOff x="1064444" y="2121284"/>
            <a:chExt cx="2206657" cy="3896380"/>
          </a:xfrm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웹서비스의 설계부터 구현까지</a:t>
              </a:r>
              <a:r>
                <a:rPr lang="en-US" altLang="ko-KR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javascript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css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html, python,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django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tag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등을 사용하면서 익숙해질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또한 </a:t>
              </a:r>
              <a:r>
                <a:rPr lang="ko-KR" altLang="en-US" sz="1400" dirty="0" err="1">
                  <a:solidFill>
                    <a:schemeClr val="bg2">
                      <a:lumMod val="10000"/>
                    </a:schemeClr>
                  </a:solidFill>
                </a:rPr>
                <a:t>팀원들과의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적극적인 상호작용으로 일정 내에 프로젝트를 잘 마무리 할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B086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666444" y="1995373"/>
            <a:ext cx="3018925" cy="4144170"/>
            <a:chOff x="1064444" y="2121284"/>
            <a:chExt cx="2206657" cy="3896380"/>
          </a:xfrm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웹서비스를 기획하고 제작해보면서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이전엔 별다른 생각없이 매일 이용하는 웹사이트들을 다른 시각으로 바라볼 수 있게 되었습니다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rgbClr val="00796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웹사이트의 구조와 기능들을 이해 하는 데에 이 프로젝트가 큰 도움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을 주었습니다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프로젝트를 진행하면서 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팀원 각자 맡은 부분에 책임감을 가지고 잘 수행한 점도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176929" y="1995372"/>
            <a:ext cx="3181989" cy="4144171"/>
            <a:chOff x="1156252" y="2121284"/>
            <a:chExt cx="2114849" cy="3896380"/>
          </a:xfrm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526637"/>
              <a:ext cx="2114849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처음 경험하는 웹 서비스 개발 프로젝트에서 팀원들과 협동하며 많은 것을 배웠습니다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수업시간에 배운 것에 덧붙여 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조금 더 심화된 기능 구현을 하고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전체적인 디자인 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template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en-US" altLang="ko-KR" sz="1400" b="1" dirty="0" err="1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 사용</a:t>
              </a:r>
              <a:r>
                <a:rPr lang="ko-KR" altLang="en-US" sz="1400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해볼 수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있어 유익한 시간이었습니다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121284"/>
              <a:ext cx="2114849" cy="405353"/>
            </a:xfrm>
            <a:prstGeom prst="rect">
              <a:avLst/>
            </a:prstGeom>
            <a:solidFill>
              <a:srgbClr val="00423A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장세훈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9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86689" y="2854829"/>
            <a:ext cx="22287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451C4-C76E-487E-8895-D7452926CCC8}"/>
              </a:ext>
            </a:extLst>
          </p:cNvPr>
          <p:cNvSpPr txBox="1"/>
          <p:nvPr/>
        </p:nvSpPr>
        <p:spPr>
          <a:xfrm>
            <a:off x="6841202" y="5809006"/>
            <a:ext cx="276631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web project (2020.08)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5EC8-088A-4ACD-B504-E1B3B94E7B69}"/>
              </a:ext>
            </a:extLst>
          </p:cNvPr>
          <p:cNvSpPr txBox="1"/>
          <p:nvPr/>
        </p:nvSpPr>
        <p:spPr>
          <a:xfrm>
            <a:off x="9702327" y="5809006"/>
            <a:ext cx="17470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백초희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이동규  장세훈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5FE76-C925-4A42-B45F-71287391CF5A}"/>
              </a:ext>
            </a:extLst>
          </p:cNvPr>
          <p:cNvSpPr txBox="1"/>
          <p:nvPr/>
        </p:nvSpPr>
        <p:spPr>
          <a:xfrm>
            <a:off x="2120177" y="5784140"/>
            <a:ext cx="219527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https://github.com/gontry2/Jangbogo/releases/tag/v0.1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A7878F-D38D-49C8-83FE-592DCA46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0" y="2588599"/>
            <a:ext cx="2814633" cy="16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71525"/>
            <a:ext cx="10548937" cy="5037200"/>
          </a:xfrm>
          <a:solidFill>
            <a:schemeClr val="bg1">
              <a:lumMod val="85000"/>
            </a:schemeClr>
          </a:solidFill>
          <a:effectLst/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80D07-F68C-491F-AF14-7898D9CF3919}"/>
              </a:ext>
            </a:extLst>
          </p:cNvPr>
          <p:cNvSpPr txBox="1">
            <a:spLocks/>
          </p:cNvSpPr>
          <p:nvPr/>
        </p:nvSpPr>
        <p:spPr>
          <a:xfrm>
            <a:off x="1034341" y="1879599"/>
            <a:ext cx="4546600" cy="3632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	</a:t>
            </a:r>
            <a:r>
              <a:rPr lang="ko-KR" altLang="en-US" dirty="0"/>
              <a:t>프로젝트 개요</a:t>
            </a:r>
            <a:r>
              <a:rPr lang="en-US" altLang="ko-KR" dirty="0"/>
              <a:t>: </a:t>
            </a:r>
            <a:r>
              <a:rPr lang="ko-KR" altLang="en-US" dirty="0"/>
              <a:t>기획의도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FD075A-646D-437B-A0A6-A56C495D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r="16210"/>
          <a:stretch/>
        </p:blipFill>
        <p:spPr>
          <a:xfrm>
            <a:off x="6096000" y="1879599"/>
            <a:ext cx="5111564" cy="36323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EAECE9-0023-4C74-AA3D-2728A74D7506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82341D-631B-4FA7-877D-7EA35CCA9972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5A7A70-EBE3-46D8-9587-B9492D59CA51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25CB-F617-4E1F-8C59-5E50BC786D23}"/>
              </a:ext>
            </a:extLst>
          </p:cNvPr>
          <p:cNvSpPr txBox="1"/>
          <p:nvPr/>
        </p:nvSpPr>
        <p:spPr>
          <a:xfrm>
            <a:off x="1184946" y="2049319"/>
            <a:ext cx="4245389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식품과 영양제는 사람들이 자주 섭취하는 만큼 제품의 안전성이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관심을 가지고 찾아보지 않으면 어제 구매한 식품이 갑자기 유해 식품으로 지정되어도 모른 채 섭취할 수 있고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유통기한을 제대로 확인하지 않은 채 영양제의 경우 유통기한관리가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어려움을 해결하기 위해 웹 서비스 장보고를 기획했습니다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장보고는 알림 서비스를 통해 개인이 보유하고 있는 식품 및 건강기능식품을 안전하게 관리해주는 개인 맞춤형 웹 서비스를 제공합니다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9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기능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95372"/>
            <a:ext cx="5097010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식품 검색 기능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76CA36-E23B-4372-A743-4741B3583CEC}"/>
              </a:ext>
            </a:extLst>
          </p:cNvPr>
          <p:cNvGrpSpPr/>
          <p:nvPr/>
        </p:nvGrpSpPr>
        <p:grpSpPr>
          <a:xfrm>
            <a:off x="6517064" y="1995372"/>
            <a:ext cx="4767072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내용 개체 틀 3">
              <a:extLst>
                <a:ext uri="{FF2B5EF4-FFF2-40B4-BE49-F238E27FC236}">
                  <a16:creationId xmlns:a16="http://schemas.microsoft.com/office/drawing/2014/main" id="{47272C1A-5A88-4544-A3C0-B818BE01AD91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47" name="내용 개체 틀 3">
              <a:extLst>
                <a:ext uri="{FF2B5EF4-FFF2-40B4-BE49-F238E27FC236}">
                  <a16:creationId xmlns:a16="http://schemas.microsoft.com/office/drawing/2014/main" id="{4671167D-2F2D-48F1-8522-5F7ECC6370A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나의 </a:t>
              </a:r>
              <a:r>
                <a:rPr lang="ko-KR" altLang="en-US" sz="1600">
                  <a:solidFill>
                    <a:schemeClr val="bg1"/>
                  </a:solidFill>
                </a:rPr>
                <a:t>식품 관리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0C6544-F8D5-439C-9F27-380487E2F38A}"/>
              </a:ext>
            </a:extLst>
          </p:cNvPr>
          <p:cNvSpPr/>
          <p:nvPr/>
        </p:nvSpPr>
        <p:spPr>
          <a:xfrm>
            <a:off x="2353489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F794966-2CCC-4EA5-BE55-BCDD76422305}"/>
              </a:ext>
            </a:extLst>
          </p:cNvPr>
          <p:cNvSpPr/>
          <p:nvPr/>
        </p:nvSpPr>
        <p:spPr>
          <a:xfrm>
            <a:off x="4285208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C38B7-F140-4F82-959D-8137FE7D83DA}"/>
              </a:ext>
            </a:extLst>
          </p:cNvPr>
          <p:cNvGrpSpPr>
            <a:grpSpLocks noChangeAspect="1"/>
          </p:cNvGrpSpPr>
          <p:nvPr/>
        </p:nvGrpSpPr>
        <p:grpSpPr>
          <a:xfrm>
            <a:off x="3041729" y="3738776"/>
            <a:ext cx="847672" cy="691822"/>
            <a:chOff x="2888418" y="4518785"/>
            <a:chExt cx="1055521" cy="8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6BF758-A509-40F6-9B0C-866CA1B2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AFA9B2B3-4EDE-46C2-AD35-22A24F06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628C8505-5201-4594-8FB0-D27EE5826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7564" y="3870532"/>
            <a:ext cx="514449" cy="45305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8A8BF8D-3FD5-46BD-8810-C6BAC9B2F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09" y="3768375"/>
            <a:ext cx="720000" cy="6659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6F8542-B50A-4A63-BC18-BC5D5DFBC6A4}"/>
              </a:ext>
            </a:extLst>
          </p:cNvPr>
          <p:cNvGrpSpPr/>
          <p:nvPr/>
        </p:nvGrpSpPr>
        <p:grpSpPr>
          <a:xfrm>
            <a:off x="6884749" y="3796847"/>
            <a:ext cx="735685" cy="600424"/>
            <a:chOff x="2888418" y="4518785"/>
            <a:chExt cx="1055521" cy="83228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10DEF4-D438-41D4-A7F1-9DBA0E80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E66563FE-D9E6-418E-AC48-22D64C19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351F962-0F53-421B-94FC-F5A3DA6680B1}"/>
              </a:ext>
            </a:extLst>
          </p:cNvPr>
          <p:cNvSpPr/>
          <p:nvPr/>
        </p:nvSpPr>
        <p:spPr>
          <a:xfrm>
            <a:off x="7902802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F01C4AE-4499-45EE-8852-E78535797BBF}"/>
              </a:ext>
            </a:extLst>
          </p:cNvPr>
          <p:cNvSpPr/>
          <p:nvPr/>
        </p:nvSpPr>
        <p:spPr>
          <a:xfrm>
            <a:off x="9834521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87F5E50-4C6C-42E2-B079-F39D9358F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2636" y="3702997"/>
            <a:ext cx="631255" cy="67198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7A21580-5C2C-4B36-B807-DFD50780C4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3804" y="3702996"/>
            <a:ext cx="641331" cy="671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3B1B8-08DF-4831-B7A6-34477CF676D8}"/>
              </a:ext>
            </a:extLst>
          </p:cNvPr>
          <p:cNvSpPr txBox="1"/>
          <p:nvPr/>
        </p:nvSpPr>
        <p:spPr>
          <a:xfrm>
            <a:off x="1035266" y="4792339"/>
            <a:ext cx="118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안전한 제품인지 궁금할 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FA90A-F60E-4409-AE0B-718775B4764E}"/>
              </a:ext>
            </a:extLst>
          </p:cNvPr>
          <p:cNvSpPr txBox="1"/>
          <p:nvPr/>
        </p:nvSpPr>
        <p:spPr>
          <a:xfrm>
            <a:off x="6703067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50104-58D3-48D4-892E-CC87B22ECC8D}"/>
              </a:ext>
            </a:extLst>
          </p:cNvPr>
          <p:cNvSpPr txBox="1"/>
          <p:nvPr/>
        </p:nvSpPr>
        <p:spPr>
          <a:xfrm>
            <a:off x="4609707" y="4792339"/>
            <a:ext cx="108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제품정보 확인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1C0F7C-138A-49C7-9A2F-67678A47B68D}"/>
              </a:ext>
            </a:extLst>
          </p:cNvPr>
          <p:cNvSpPr txBox="1"/>
          <p:nvPr/>
        </p:nvSpPr>
        <p:spPr>
          <a:xfrm>
            <a:off x="2814841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F726A-1CB4-469C-9447-D331A4C2BF1B}"/>
              </a:ext>
            </a:extLst>
          </p:cNvPr>
          <p:cNvSpPr txBox="1"/>
          <p:nvPr/>
        </p:nvSpPr>
        <p:spPr>
          <a:xfrm>
            <a:off x="8477289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제품 리스트에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887CF0-D50C-4C92-976D-4FEA3E98BEFB}"/>
              </a:ext>
            </a:extLst>
          </p:cNvPr>
          <p:cNvSpPr txBox="1"/>
          <p:nvPr/>
        </p:nvSpPr>
        <p:spPr>
          <a:xfrm>
            <a:off x="9948524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과대광고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유통기한 알림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70" y="1268413"/>
            <a:ext cx="10515600" cy="504031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흐름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F2AB6F9-31BE-4915-BD1C-DB6A2FCB7FD1}"/>
              </a:ext>
            </a:extLst>
          </p:cNvPr>
          <p:cNvCxnSpPr>
            <a:cxnSpLocks/>
            <a:stCxn id="141" idx="1"/>
            <a:endCxn id="8" idx="1"/>
          </p:cNvCxnSpPr>
          <p:nvPr/>
        </p:nvCxnSpPr>
        <p:spPr>
          <a:xfrm rot="10800000">
            <a:off x="3083541" y="2760317"/>
            <a:ext cx="247043" cy="2648932"/>
          </a:xfrm>
          <a:prstGeom prst="bentConnector3">
            <a:avLst>
              <a:gd name="adj1" fmla="val 19253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흐름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A75274-9AAD-42F9-A14F-4B5A2EA8F8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14928" y="2760317"/>
            <a:ext cx="372876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992AE1-7ED3-40EA-B530-8DC296711CD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261380" y="2760316"/>
            <a:ext cx="333808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9D4A8-26F7-47C1-ABAB-FCECACD6C946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8741090" y="2760316"/>
            <a:ext cx="333808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D2BBDE4-1236-4780-B084-FEEB178C848C}"/>
              </a:ext>
            </a:extLst>
          </p:cNvPr>
          <p:cNvCxnSpPr>
            <a:cxnSpLocks/>
            <a:stCxn id="11" idx="1"/>
            <a:endCxn id="130" idx="2"/>
          </p:cNvCxnSpPr>
          <p:nvPr/>
        </p:nvCxnSpPr>
        <p:spPr>
          <a:xfrm rot="10800000">
            <a:off x="6224592" y="4248613"/>
            <a:ext cx="1255730" cy="782463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525917-F2E2-4235-8F19-3D3976BEB483}"/>
              </a:ext>
            </a:extLst>
          </p:cNvPr>
          <p:cNvSpPr/>
          <p:nvPr/>
        </p:nvSpPr>
        <p:spPr>
          <a:xfrm>
            <a:off x="1243123" y="2373120"/>
            <a:ext cx="1370490" cy="774392"/>
          </a:xfrm>
          <a:prstGeom prst="rect">
            <a:avLst/>
          </a:prstGeom>
          <a:solidFill>
            <a:srgbClr val="00796B"/>
          </a:solidFill>
          <a:ln>
            <a:solidFill>
              <a:srgbClr val="0079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 Bold" panose="020B0600000101010101"/>
              </a:rPr>
              <a:t>메인 검색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295F58-975D-4552-8936-E9BD3CCDF2AB}"/>
              </a:ext>
            </a:extLst>
          </p:cNvPr>
          <p:cNvCxnSpPr>
            <a:cxnSpLocks/>
            <a:stCxn id="57" idx="3"/>
            <a:endCxn id="8" idx="1"/>
          </p:cNvCxnSpPr>
          <p:nvPr/>
        </p:nvCxnSpPr>
        <p:spPr>
          <a:xfrm>
            <a:off x="2613613" y="2760316"/>
            <a:ext cx="469927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A8F7691-366E-4668-97E4-E0898BCF7522}"/>
              </a:ext>
            </a:extLst>
          </p:cNvPr>
          <p:cNvGrpSpPr/>
          <p:nvPr/>
        </p:nvGrpSpPr>
        <p:grpSpPr>
          <a:xfrm>
            <a:off x="9070697" y="2373120"/>
            <a:ext cx="1971428" cy="2057478"/>
            <a:chOff x="8938122" y="2373120"/>
            <a:chExt cx="1373417" cy="2057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92761B9-487F-47CB-9562-52820F794AC1}"/>
                </a:ext>
              </a:extLst>
            </p:cNvPr>
            <p:cNvSpPr/>
            <p:nvPr/>
          </p:nvSpPr>
          <p:spPr>
            <a:xfrm>
              <a:off x="8941049" y="2373120"/>
              <a:ext cx="1370490" cy="774392"/>
            </a:xfrm>
            <a:prstGeom prst="roundRect">
              <a:avLst>
                <a:gd name="adj" fmla="val 0"/>
              </a:avLst>
            </a:prstGeom>
            <a:solidFill>
              <a:srgbClr val="00796B"/>
            </a:solidFill>
            <a:ln>
              <a:solidFill>
                <a:srgbClr val="007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 bucket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F11DF6-2E30-42FD-B538-DDD0BA656409}"/>
                </a:ext>
              </a:extLst>
            </p:cNvPr>
            <p:cNvSpPr/>
            <p:nvPr/>
          </p:nvSpPr>
          <p:spPr>
            <a:xfrm>
              <a:off x="8938122" y="3143911"/>
              <a:ext cx="1370490" cy="1286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등록 한 제품 중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회수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판매중지 내역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허위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과대 광고 내역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유통기한 초과 의심 목록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9F1C0328-9645-4371-A3DF-7736298752BA}"/>
              </a:ext>
            </a:extLst>
          </p:cNvPr>
          <p:cNvGrpSpPr/>
          <p:nvPr/>
        </p:nvGrpSpPr>
        <p:grpSpPr>
          <a:xfrm>
            <a:off x="7479464" y="4701848"/>
            <a:ext cx="1377349" cy="1212711"/>
            <a:chOff x="7184098" y="4701848"/>
            <a:chExt cx="1377349" cy="1212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4CDF986-1533-496F-86CE-27B24EBF647B}"/>
                </a:ext>
              </a:extLst>
            </p:cNvPr>
            <p:cNvSpPr/>
            <p:nvPr/>
          </p:nvSpPr>
          <p:spPr>
            <a:xfrm>
              <a:off x="7184098" y="5357515"/>
              <a:ext cx="1377349" cy="557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8D7E78-09FC-457F-A55C-4CCA98EB4C79}"/>
                </a:ext>
              </a:extLst>
            </p:cNvPr>
            <p:cNvSpPr/>
            <p:nvPr/>
          </p:nvSpPr>
          <p:spPr>
            <a:xfrm>
              <a:off x="7184956" y="4701848"/>
              <a:ext cx="1370490" cy="6584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D280887-0EE5-4CDE-8F7D-3CBCDAD7A0F7}"/>
              </a:ext>
            </a:extLst>
          </p:cNvPr>
          <p:cNvCxnSpPr>
            <a:cxnSpLocks/>
            <a:stCxn id="211" idx="2"/>
            <a:endCxn id="11" idx="0"/>
          </p:cNvCxnSpPr>
          <p:nvPr/>
        </p:nvCxnSpPr>
        <p:spPr>
          <a:xfrm flipH="1">
            <a:off x="8165567" y="3532110"/>
            <a:ext cx="2572" cy="1169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3074270" y="2373120"/>
            <a:ext cx="1740658" cy="1879093"/>
            <a:chOff x="2661660" y="2373120"/>
            <a:chExt cx="1740658" cy="1879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 결과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List up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정보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4573152-216F-426C-A582-B71B3DBB92DB}"/>
              </a:ext>
            </a:extLst>
          </p:cNvPr>
          <p:cNvGrpSpPr/>
          <p:nvPr/>
        </p:nvGrpSpPr>
        <p:grpSpPr>
          <a:xfrm>
            <a:off x="5187804" y="2373121"/>
            <a:ext cx="2073576" cy="1875491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E80B0A-B8E0-460B-B2EA-66335561405F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제품 상세보기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3F5794-B7B5-4852-8A01-06C60B4B4A05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상세 내역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0EB43DB-014D-49D9-8B32-1C8A7ED3CEC4}"/>
              </a:ext>
            </a:extLst>
          </p:cNvPr>
          <p:cNvSpPr/>
          <p:nvPr/>
        </p:nvSpPr>
        <p:spPr>
          <a:xfrm>
            <a:off x="3330583" y="5134619"/>
            <a:ext cx="1228032" cy="5492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결과페이지에서 검색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F0C0159-4ED0-475C-BEAB-7066A75BC5CC}"/>
              </a:ext>
            </a:extLst>
          </p:cNvPr>
          <p:cNvCxnSpPr>
            <a:cxnSpLocks/>
            <a:stCxn id="121" idx="2"/>
            <a:endCxn id="141" idx="0"/>
          </p:cNvCxnSpPr>
          <p:nvPr/>
        </p:nvCxnSpPr>
        <p:spPr>
          <a:xfrm>
            <a:off x="3944599" y="4252213"/>
            <a:ext cx="0" cy="882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35FED51-8AD7-4459-86F6-9B2857F98C60}"/>
              </a:ext>
            </a:extLst>
          </p:cNvPr>
          <p:cNvSpPr txBox="1"/>
          <p:nvPr/>
        </p:nvSpPr>
        <p:spPr>
          <a:xfrm>
            <a:off x="8163938" y="3858834"/>
            <a:ext cx="801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로그인이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안되어 있는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경우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5DC4BF3-2459-4484-AD8E-FE90398DF24D}"/>
              </a:ext>
            </a:extLst>
          </p:cNvPr>
          <p:cNvGrpSpPr/>
          <p:nvPr/>
        </p:nvGrpSpPr>
        <p:grpSpPr>
          <a:xfrm>
            <a:off x="7595188" y="2588908"/>
            <a:ext cx="1145902" cy="943202"/>
            <a:chOff x="7298078" y="2588908"/>
            <a:chExt cx="1145902" cy="943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0BED04-F7E8-4FC0-A1A8-07F485A3CC1C}"/>
                </a:ext>
              </a:extLst>
            </p:cNvPr>
            <p:cNvSpPr/>
            <p:nvPr/>
          </p:nvSpPr>
          <p:spPr>
            <a:xfrm>
              <a:off x="7298078" y="2588908"/>
              <a:ext cx="1145902" cy="3428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‘Bucket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등록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endPara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FE4CBC9-E0B7-421A-B156-B2D524EA4E6F}"/>
                </a:ext>
              </a:extLst>
            </p:cNvPr>
            <p:cNvSpPr/>
            <p:nvPr/>
          </p:nvSpPr>
          <p:spPr>
            <a:xfrm>
              <a:off x="7298078" y="2933164"/>
              <a:ext cx="1145902" cy="598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제조일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유통기한 입력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DBC5CF2-AE0E-4930-BABC-85F433B555F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A03ACC-6A4B-4069-802B-011C0A8719A9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E25603-FB1A-41ED-875F-76330DB0A0AA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팀원 </a:t>
            </a:r>
            <a:r>
              <a:rPr lang="en-US" altLang="ko-KR" dirty="0"/>
              <a:t>/ </a:t>
            </a:r>
            <a:r>
              <a:rPr lang="ko-KR" altLang="en-US" dirty="0"/>
              <a:t>역할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Jangbogo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28698"/>
            <a:ext cx="314998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API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프레임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bucket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중  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제품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제품 리스트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유통기한 계산 로직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조회 및 위해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기한도래 표시기능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검색 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loading gif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정보에서 상세화면으로 이동 기능 구현</a:t>
              </a: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411130" y="1928698"/>
            <a:ext cx="313517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웹서비스 화면 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서비스 컨셉 기획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전체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화면 별 템플릿 구성 및 디자인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UX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로그인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회원가입 기능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회원가입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포트폴리오 디자인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발표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ppt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제작 및 발표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에러수정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indent="0">
                <a:buNone/>
              </a:pPr>
              <a:endParaRPr lang="en-US" altLang="ko-KR" sz="1400" dirty="0"/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004175" y="1928697"/>
            <a:ext cx="3348038" cy="4380025"/>
            <a:chOff x="1064444" y="2121284"/>
            <a:chExt cx="2206657" cy="4118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6"/>
              <a:ext cx="2206657" cy="371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별 템플릿 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조회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공공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</a:rPr>
                <a:t>를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 활용해 제품정보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허위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정보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</a:rPr>
                <a:t>MyInfo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조회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수정 및 회원탈퇴 기능 구현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session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관리 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템플릿 구성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상세설명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/CSS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수정</a:t>
              </a:r>
              <a:endParaRPr lang="ko-KR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장세훈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86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1-5. 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수행과정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수행절차 및 방법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F7AFB2-BEFD-470F-9B9A-A6F9B46A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62462"/>
              </p:ext>
            </p:extLst>
          </p:nvPr>
        </p:nvGraphicFramePr>
        <p:xfrm>
          <a:off x="838200" y="1951309"/>
          <a:ext cx="9723120" cy="435741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68225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53406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728090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792744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070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8/10(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기획 및 주제 선정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기획안 작성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723571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8/12(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)~8/13(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스토리보드 작성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DB, API,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)~8/24(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화면 및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8/19(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 점검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79007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8/31(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~ 9/3(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피드백 의견 반영하여 프로젝트 고도화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포트폴리오 및 발표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5837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발표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9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개발내용</a:t>
            </a:r>
            <a:r>
              <a:rPr lang="en-US" altLang="ko-KR" dirty="0"/>
              <a:t>: </a:t>
            </a:r>
            <a:r>
              <a:rPr lang="ko-KR" altLang="en-US" dirty="0"/>
              <a:t>개발환경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5969C1-E515-42BA-8130-84B18C493EB7}"/>
              </a:ext>
            </a:extLst>
          </p:cNvPr>
          <p:cNvGrpSpPr/>
          <p:nvPr/>
        </p:nvGrpSpPr>
        <p:grpSpPr>
          <a:xfrm>
            <a:off x="1092724" y="2025653"/>
            <a:ext cx="2998508" cy="1788145"/>
            <a:chOff x="1092724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DE1BBF4-484F-46B2-9BD4-C326222A19F8}"/>
                </a:ext>
              </a:extLst>
            </p:cNvPr>
            <p:cNvSpPr/>
            <p:nvPr/>
          </p:nvSpPr>
          <p:spPr>
            <a:xfrm>
              <a:off x="2394408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Window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PyCharm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WSGI (</a:t>
              </a: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SQLite3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Git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64D086-BB09-4277-A239-CD0F95729EB3}"/>
                </a:ext>
              </a:extLst>
            </p:cNvPr>
            <p:cNvSpPr/>
            <p:nvPr/>
          </p:nvSpPr>
          <p:spPr>
            <a:xfrm>
              <a:off x="1092724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운영체제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소스 작성도구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웹서버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데이터베이스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형상 관리도구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ED8103-2A16-47DF-A397-1E9DAB446295}"/>
              </a:ext>
            </a:extLst>
          </p:cNvPr>
          <p:cNvGrpSpPr/>
          <p:nvPr/>
        </p:nvGrpSpPr>
        <p:grpSpPr>
          <a:xfrm>
            <a:off x="4615206" y="2025653"/>
            <a:ext cx="2998508" cy="1788145"/>
            <a:chOff x="4615206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C0BD9E-A7F0-482D-B69F-4F52A44013FB}"/>
                </a:ext>
              </a:extLst>
            </p:cNvPr>
            <p:cNvSpPr/>
            <p:nvPr/>
          </p:nvSpPr>
          <p:spPr>
            <a:xfrm>
              <a:off x="5916890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HTML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CSS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88347A-010B-4BBC-ABCD-BB98FB8F60AD}"/>
                </a:ext>
              </a:extLst>
            </p:cNvPr>
            <p:cNvSpPr/>
            <p:nvPr/>
          </p:nvSpPr>
          <p:spPr>
            <a:xfrm>
              <a:off x="4615206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 END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ED5238-91E7-45AA-90A1-D4B01770551E}"/>
              </a:ext>
            </a:extLst>
          </p:cNvPr>
          <p:cNvGrpSpPr/>
          <p:nvPr/>
        </p:nvGrpSpPr>
        <p:grpSpPr>
          <a:xfrm>
            <a:off x="8137689" y="2025653"/>
            <a:ext cx="2998508" cy="1788145"/>
            <a:chOff x="8137689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8908D1-4DFC-4346-9B79-0B9B91CECE79}"/>
                </a:ext>
              </a:extLst>
            </p:cNvPr>
            <p:cNvSpPr/>
            <p:nvPr/>
          </p:nvSpPr>
          <p:spPr>
            <a:xfrm>
              <a:off x="9439373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2A85CD-418F-433A-9ED7-CDF7E557B84E}"/>
                </a:ext>
              </a:extLst>
            </p:cNvPr>
            <p:cNvSpPr/>
            <p:nvPr/>
          </p:nvSpPr>
          <p:spPr>
            <a:xfrm>
              <a:off x="8137689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DD2220-8129-48D2-88A7-7D86D33348B7}"/>
              </a:ext>
            </a:extLst>
          </p:cNvPr>
          <p:cNvGrpSpPr/>
          <p:nvPr/>
        </p:nvGrpSpPr>
        <p:grpSpPr>
          <a:xfrm>
            <a:off x="1092724" y="4167189"/>
            <a:ext cx="2998508" cy="1788145"/>
            <a:chOff x="1092724" y="4167189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B4EB62-ACAC-426D-880F-98EB1DD72711}"/>
                </a:ext>
              </a:extLst>
            </p:cNvPr>
            <p:cNvSpPr/>
            <p:nvPr/>
          </p:nvSpPr>
          <p:spPr>
            <a:xfrm>
              <a:off x="2394408" y="4167190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식품안전나라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공공데이터포털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D2BFE8-5439-4C13-999C-98714B2E73C3}"/>
                </a:ext>
              </a:extLst>
            </p:cNvPr>
            <p:cNvSpPr/>
            <p:nvPr/>
          </p:nvSpPr>
          <p:spPr>
            <a:xfrm>
              <a:off x="1092724" y="4167189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OPEN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68413"/>
            <a:ext cx="10515600" cy="5040312"/>
          </a:xfrm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시스템 구조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792146" y="3520789"/>
            <a:ext cx="2065522" cy="5339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7FC5CD-5625-4865-83E2-BA8D25F389B5}"/>
              </a:ext>
            </a:extLst>
          </p:cNvPr>
          <p:cNvSpPr/>
          <p:nvPr/>
        </p:nvSpPr>
        <p:spPr>
          <a:xfrm>
            <a:off x="1510056" y="3141393"/>
            <a:ext cx="1370490" cy="774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(web browser)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4BC0C8-9ACE-4E9D-ABF3-D8C4ADC2F8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880546" y="3520789"/>
            <a:ext cx="2170942" cy="78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1488" y="2351401"/>
            <a:ext cx="1740658" cy="1564384"/>
            <a:chOff x="2661660" y="2373120"/>
            <a:chExt cx="1740658" cy="1564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61660" y="2373120"/>
              <a:ext cx="1740201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Python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1660" y="3147512"/>
              <a:ext cx="1740658" cy="789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 application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Template Engine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57668" y="2351401"/>
            <a:ext cx="2039988" cy="1733232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식품 안전 나라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건강기능식품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46022" y="4328330"/>
            <a:ext cx="2063278" cy="1794598"/>
            <a:chOff x="4942481" y="2373120"/>
            <a:chExt cx="2073577" cy="18754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2" y="2373120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데이터 포털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상세 정보 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6792146" y="3520789"/>
            <a:ext cx="2053876" cy="20736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83594" y="1859719"/>
            <a:ext cx="107644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2628" y="4644815"/>
            <a:ext cx="1738378" cy="1478113"/>
            <a:chOff x="2663940" y="2373120"/>
            <a:chExt cx="1738378" cy="166248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(SQLite3)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3940" y="3147513"/>
              <a:ext cx="1738377" cy="88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보유 제품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270955" y="1864006"/>
            <a:ext cx="1213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921817" y="3915785"/>
            <a:ext cx="3495" cy="729030"/>
          </a:xfrm>
          <a:prstGeom prst="straightConnector1">
            <a:avLst/>
          </a:prstGeom>
          <a:ln w="28575">
            <a:solidFill>
              <a:srgbClr val="0079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E2909AD-2650-4F2C-9C70-811AB1CD04F5}"/>
              </a:ext>
            </a:extLst>
          </p:cNvPr>
          <p:cNvSpPr/>
          <p:nvPr/>
        </p:nvSpPr>
        <p:spPr>
          <a:xfrm>
            <a:off x="10688333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19D955-384F-41ED-B52D-B28DCFEF9219}"/>
              </a:ext>
            </a:extLst>
          </p:cNvPr>
          <p:cNvSpPr/>
          <p:nvPr/>
        </p:nvSpPr>
        <p:spPr>
          <a:xfrm>
            <a:off x="10219007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F75B46-912C-4B91-AFA3-EF246269982F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6848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2003</Words>
  <Application>Microsoft Office PowerPoint</Application>
  <PresentationFormat>와이드스크린</PresentationFormat>
  <Paragraphs>479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나눔스퀘어라운드 ExtraBold</vt:lpstr>
      <vt:lpstr>맑은 고딕</vt:lpstr>
      <vt:lpstr>나눔스퀘어라운드 Bold</vt:lpstr>
      <vt:lpstr>Arial</vt:lpstr>
      <vt:lpstr>나눔스퀘어 ExtraBold</vt:lpstr>
      <vt:lpstr>나눔스퀘어 Bold</vt:lpstr>
      <vt:lpstr>나눔스퀘어</vt:lpstr>
      <vt:lpstr>Wingdings</vt:lpstr>
      <vt:lpstr>디자인 사용자 지정</vt:lpstr>
      <vt:lpstr>1_디자인 사용자 지정</vt:lpstr>
      <vt:lpstr>PowerPoint 프레젠테이션</vt:lpstr>
      <vt:lpstr>PowerPoint 프레젠테이션</vt:lpstr>
      <vt:lpstr>1-1. 프로젝트 개요: 기획의도 </vt:lpstr>
      <vt:lpstr>1-2. 프로젝트 개요 : 서비스 기능</vt:lpstr>
      <vt:lpstr>1-3. 프로젝트 개요 : 서비스 흐름</vt:lpstr>
      <vt:lpstr>1-4. 프로젝트 개요 : 팀원 / 역할</vt:lpstr>
      <vt:lpstr>1-5. 프로젝트 개요 : 수행과정</vt:lpstr>
      <vt:lpstr>2-1. 개발내용: 개발환경</vt:lpstr>
      <vt:lpstr>2-2. 개발내용 : 시스템 구조</vt:lpstr>
      <vt:lpstr>2-3. 개발내용 : 테이블 명세</vt:lpstr>
      <vt:lpstr>2-3. 개발내용 : 테이블 명세</vt:lpstr>
      <vt:lpstr>3. 수행결과 및 시연 #1 Home</vt:lpstr>
      <vt:lpstr>3. 수행결과 및 시연 #2 Search</vt:lpstr>
      <vt:lpstr>3. 수행결과 및 시연 #2 Search</vt:lpstr>
      <vt:lpstr>3. 수행결과 및 시연 #2 Search_1</vt:lpstr>
      <vt:lpstr>3. 수행결과 및 시연 #2 Search</vt:lpstr>
      <vt:lpstr>3. 수행결과 및 시연 #3 About Us</vt:lpstr>
      <vt:lpstr>3. 수행결과 및 시연 #4 Bucket</vt:lpstr>
      <vt:lpstr>3. 수행결과 및 시연 #4 Bucket</vt:lpstr>
      <vt:lpstr>3. 수행결과 및 시연 #5 My Info</vt:lpstr>
      <vt:lpstr>3. 수행결과 및 시연 #6 LogIn &amp; SingUp</vt:lpstr>
      <vt:lpstr>3. 수행결과 및 시연 #6 LogIn &amp; SingUp</vt:lpstr>
      <vt:lpstr>느낀점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68</cp:revision>
  <dcterms:created xsi:type="dcterms:W3CDTF">2020-08-31T01:38:17Z</dcterms:created>
  <dcterms:modified xsi:type="dcterms:W3CDTF">2020-11-20T07:46:01Z</dcterms:modified>
</cp:coreProperties>
</file>